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pptx" ContentType="application/vnd.openxmlformats-officedocument.presentationml.presentation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9" r:id="rId6"/>
    <p:sldId id="261" r:id="rId7"/>
    <p:sldId id="262" r:id="rId8"/>
    <p:sldId id="263" r:id="rId9"/>
    <p:sldId id="268" r:id="rId10"/>
    <p:sldId id="270" r:id="rId11"/>
    <p:sldId id="264" r:id="rId12"/>
    <p:sldId id="265" r:id="rId13"/>
    <p:sldId id="266" r:id="rId14"/>
    <p:sldId id="267" r:id="rId15"/>
    <p:sldId id="271" r:id="rId1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546" y="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Заголовок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16" name="Дата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7" name="Содержимое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5" name="Дата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19" name="Нижний колонтитул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ru-RU"/>
          </a:p>
        </p:txBody>
      </p:sp>
      <p:sp>
        <p:nvSpPr>
          <p:cNvPr id="16" name="Номер слайда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9" name="Дата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11" name="Нижний колонтитул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Номер слайда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4" name="Содержимое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3" name="Содержимое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1" name="Дата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1" name="Номер слайда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Заголовок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8" name="Содержимое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21" name="Нижний колонтитул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24" name="Нижний колонтитул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Заголовок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6" name="Текст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4" name="Содержимое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5" name="Дата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29" name="Нижний колонтитул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Рисунок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1" name="Номер слайда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7" name="Заголовок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6" name="Текст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Текст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1" name="Дата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12.03.2015</a:t>
            </a:fld>
            <a:endParaRPr lang="ru-RU"/>
          </a:p>
        </p:txBody>
      </p:sp>
      <p:sp>
        <p:nvSpPr>
          <p:cNvPr id="28" name="Нижний колонтитул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Прямая соединительная линия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___Microsoft_Office_PowerPoint_20071.ppt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5" Type="http://schemas.openxmlformats.org/officeDocument/2006/relationships/package" Target="../embeddings/____________Microsoft_Office_PowerPoint_20073.pptx"/><Relationship Id="rId4" Type="http://schemas.openxmlformats.org/officeDocument/2006/relationships/package" Target="../embeddings/____________Microsoft_Office_PowerPoint_20072.pptx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Введение. Раздел </a:t>
            </a:r>
            <a:r>
              <a:rPr lang="en-US" b="1" dirty="0" smtClean="0"/>
              <a:t>I</a:t>
            </a:r>
            <a:r>
              <a:rPr lang="ru-RU" b="1" dirty="0" smtClean="0"/>
              <a:t>. Костюм как общественное и знаковое явление.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Picture 8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4786314" y="1071546"/>
            <a:ext cx="1857375" cy="3240087"/>
          </a:xfrm>
          <a:prstGeom prst="rect">
            <a:avLst/>
          </a:prstGeom>
          <a:noFill/>
          <a:ln/>
        </p:spPr>
      </p:pic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3" cstate="print">
            <a:lum contrast="40000"/>
          </a:blip>
          <a:srcRect l="17138" r="11195" b="63656"/>
          <a:stretch>
            <a:fillRect/>
          </a:stretch>
        </p:blipFill>
        <p:spPr>
          <a:xfrm>
            <a:off x="7000892" y="2500306"/>
            <a:ext cx="1837635" cy="2571768"/>
          </a:xfrm>
          <a:prstGeom prst="rect">
            <a:avLst/>
          </a:prstGeom>
          <a:noFill/>
          <a:ln/>
        </p:spPr>
      </p:pic>
      <p:pic>
        <p:nvPicPr>
          <p:cNvPr id="6" name="Picture 9"/>
          <p:cNvPicPr>
            <a:picLocks noChangeAspect="1" noChangeArrowheads="1"/>
          </p:cNvPicPr>
          <p:nvPr/>
        </p:nvPicPr>
        <p:blipFill>
          <a:blip r:embed="rId4" cstate="print"/>
          <a:srcRect l="19034" r="31371" b="69134"/>
          <a:stretch>
            <a:fillRect/>
          </a:stretch>
        </p:blipFill>
        <p:spPr>
          <a:xfrm>
            <a:off x="2643174" y="571480"/>
            <a:ext cx="1928826" cy="2801942"/>
          </a:xfrm>
          <a:prstGeom prst="rect">
            <a:avLst/>
          </a:prstGeom>
          <a:noFill/>
          <a:ln/>
        </p:spPr>
      </p:pic>
      <p:pic>
        <p:nvPicPr>
          <p:cNvPr id="1026" name="Picture 2" descr="D:\Мои документы\Ольга\костюмы\костюмы рус. и тат\DSC00865.JPG"/>
          <p:cNvPicPr>
            <a:picLocks noChangeAspect="1" noChangeArrowheads="1"/>
          </p:cNvPicPr>
          <p:nvPr/>
        </p:nvPicPr>
        <p:blipFill>
          <a:blip r:embed="rId5" cstate="print">
            <a:lum bright="-10000" contrast="40000"/>
          </a:blip>
          <a:srcRect/>
          <a:stretch>
            <a:fillRect/>
          </a:stretch>
        </p:blipFill>
        <p:spPr bwMode="auto">
          <a:xfrm>
            <a:off x="357158" y="1214422"/>
            <a:ext cx="2132384" cy="284317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 flipV="1">
            <a:off x="301752" y="-928718"/>
            <a:ext cx="8686800" cy="142876"/>
          </a:xfrm>
        </p:spPr>
        <p:txBody>
          <a:bodyPr>
            <a:normAutofit fontScale="90000"/>
          </a:bodyPr>
          <a:lstStyle/>
          <a:p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304800" y="1071546"/>
            <a:ext cx="4191000" cy="5253054"/>
          </a:xfrm>
        </p:spPr>
        <p:txBody>
          <a:bodyPr>
            <a:normAutofit fontScale="77500" lnSpcReduction="20000"/>
          </a:bodyPr>
          <a:lstStyle/>
          <a:p>
            <a:r>
              <a:rPr lang="ru-RU" dirty="0" smtClean="0"/>
              <a:t>Но, как только, постепенно развиваясь, человек ощутил свою уязвимость, слабость и беззащитность перед проявлениями природы, он начал создавать себе </a:t>
            </a:r>
            <a:r>
              <a:rPr lang="ru-RU" b="1" dirty="0" smtClean="0"/>
              <a:t>искусственную среду и материальный покров</a:t>
            </a:r>
            <a:r>
              <a:rPr lang="ru-RU" dirty="0" smtClean="0"/>
              <a:t>. </a:t>
            </a:r>
          </a:p>
          <a:p>
            <a:r>
              <a:rPr lang="ru-RU" dirty="0" smtClean="0"/>
              <a:t>С его появлением сложное орнаментальное покрытие к та почти механически перешло на новый покров, сохраняя до поры до </a:t>
            </a:r>
            <a:r>
              <a:rPr lang="ru-RU" b="1" dirty="0" smtClean="0"/>
              <a:t>времени ту же знаковую и символическую функцию</a:t>
            </a:r>
            <a:r>
              <a:rPr lang="ru-RU" dirty="0" smtClean="0"/>
              <a:t>, облеченную в эстетическую форму.</a:t>
            </a:r>
            <a:endParaRPr lang="ru-RU" dirty="0"/>
          </a:p>
        </p:txBody>
      </p:sp>
      <p:sp>
        <p:nvSpPr>
          <p:cNvPr id="5" name="Содержимое 4"/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endParaRPr lang="ru-RU" dirty="0"/>
          </a:p>
        </p:txBody>
      </p:sp>
      <p:pic>
        <p:nvPicPr>
          <p:cNvPr id="6146" name="Picture 2" descr="русский северный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43438" y="698625"/>
            <a:ext cx="4143404" cy="5698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Таким образом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 smtClean="0"/>
              <a:t>Костюм</a:t>
            </a:r>
            <a:r>
              <a:rPr lang="ru-RU" dirty="0" smtClean="0"/>
              <a:t> – самый тонкий, верный и безошибочный показатель отличительных признаков общества, </a:t>
            </a:r>
            <a:r>
              <a:rPr lang="ru-RU" b="1" u="sng" dirty="0" smtClean="0"/>
              <a:t>маленькая частица человека, страны, народа, образа жизни, мыслей, занятий</a:t>
            </a:r>
            <a:r>
              <a:rPr lang="ru-RU" dirty="0" smtClean="0"/>
              <a:t> и т.д. 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358346" y="457200"/>
            <a:ext cx="428628" cy="838200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5072066" y="1554162"/>
            <a:ext cx="3919534" cy="4525963"/>
          </a:xfrm>
        </p:spPr>
        <p:txBody>
          <a:bodyPr/>
          <a:lstStyle/>
          <a:p>
            <a:r>
              <a:rPr lang="ru-RU" dirty="0" smtClean="0"/>
              <a:t>Костюм – историческая справка, потому что адресует к определенному классу, группе данного общества. </a:t>
            </a:r>
          </a:p>
          <a:p>
            <a:endParaRPr lang="ru-RU" dirty="0"/>
          </a:p>
        </p:txBody>
      </p:sp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642910" y="642918"/>
            <a:ext cx="2740041" cy="3500462"/>
          </a:xfrm>
          <a:prstGeom prst="rect">
            <a:avLst/>
          </a:prstGeom>
          <a:noFill/>
          <a:ln/>
        </p:spPr>
      </p:pic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2285985" y="3000372"/>
            <a:ext cx="2928958" cy="3382963"/>
          </a:xfrm>
          <a:prstGeom prst="rect">
            <a:avLst/>
          </a:prstGeom>
          <a:noFill/>
          <a:ln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01752" y="457200"/>
            <a:ext cx="3198678" cy="841248"/>
          </a:xfrm>
        </p:spPr>
        <p:txBody>
          <a:bodyPr>
            <a:normAutofit/>
          </a:bodyPr>
          <a:lstStyle/>
          <a:p>
            <a:r>
              <a:rPr lang="ru-RU" sz="2000" b="1" dirty="0" smtClean="0"/>
              <a:t>Семиотический статус костюма</a:t>
            </a:r>
            <a:endParaRPr lang="ru-RU" sz="2000" dirty="0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как совокупности функционально взаимосвязанных и взаимообусловленных предметов на протяжении многих столетий продолжал оставаться очень высоким, обладая не только утилитарной, но и </a:t>
            </a:r>
            <a:r>
              <a:rPr lang="ru-RU" b="1" dirty="0" smtClean="0"/>
              <a:t>знаковой </a:t>
            </a:r>
            <a:r>
              <a:rPr lang="ru-RU" dirty="0" smtClean="0"/>
              <a:t>прагматикой.</a:t>
            </a:r>
            <a:endParaRPr lang="ru-RU" dirty="0"/>
          </a:p>
        </p:txBody>
      </p:sp>
      <p:pic>
        <p:nvPicPr>
          <p:cNvPr id="6" name="Picture 7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5000628" y="165658"/>
            <a:ext cx="2695572" cy="5625542"/>
          </a:xfrm>
          <a:noFill/>
          <a:ln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 flipV="1">
            <a:off x="457200" y="6858000"/>
            <a:ext cx="8458200" cy="1214470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000496" y="609600"/>
            <a:ext cx="4914904" cy="4800600"/>
          </a:xfrm>
        </p:spPr>
        <p:txBody>
          <a:bodyPr>
            <a:normAutofit fontScale="92500"/>
          </a:bodyPr>
          <a:lstStyle/>
          <a:p>
            <a:r>
              <a:rPr lang="ru-RU" b="1" dirty="0" smtClean="0"/>
              <a:t>Язык одежды</a:t>
            </a:r>
            <a:r>
              <a:rPr lang="ru-RU" dirty="0" smtClean="0"/>
              <a:t>, формируя внешний облик индивида, одновременно «сообщал» о его </a:t>
            </a:r>
            <a:r>
              <a:rPr lang="ru-RU" b="1" i="1" dirty="0" smtClean="0"/>
              <a:t>возрасте, половой и этнической принадлежности</a:t>
            </a:r>
            <a:r>
              <a:rPr lang="ru-RU" dirty="0" smtClean="0"/>
              <a:t>, </a:t>
            </a:r>
            <a:r>
              <a:rPr lang="ru-RU" b="1" i="1" dirty="0" smtClean="0"/>
              <a:t>месте</a:t>
            </a:r>
            <a:r>
              <a:rPr lang="ru-RU" dirty="0" smtClean="0"/>
              <a:t> его проживания, </a:t>
            </a:r>
            <a:r>
              <a:rPr lang="ru-RU" b="1" i="1" dirty="0" smtClean="0"/>
              <a:t>социальном статусе, профессии.</a:t>
            </a:r>
          </a:p>
          <a:p>
            <a:endParaRPr lang="ru-RU" dirty="0"/>
          </a:p>
        </p:txBody>
      </p:sp>
      <p:pic>
        <p:nvPicPr>
          <p:cNvPr id="7" name="Picture 3" descr="img12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720" y="285728"/>
            <a:ext cx="3072258" cy="4817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8" descr="Молдавский национальный женский костюм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1500166" y="2571744"/>
            <a:ext cx="2643206" cy="3827821"/>
          </a:xfrm>
          <a:noFill/>
          <a:ln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flipV="1">
            <a:off x="457200" y="7101408"/>
            <a:ext cx="8458200" cy="144016"/>
          </a:xfrm>
        </p:spPr>
        <p:txBody>
          <a:bodyPr>
            <a:normAutofit fontScale="90000"/>
          </a:bodyPr>
          <a:lstStyle/>
          <a:p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ru-RU" b="1" dirty="0" smtClean="0"/>
              <a:t>Задание: </a:t>
            </a:r>
          </a:p>
          <a:p>
            <a:r>
              <a:rPr lang="ru-RU" dirty="0" smtClean="0"/>
              <a:t>1 .  История народного костюма </a:t>
            </a:r>
          </a:p>
          <a:p>
            <a:r>
              <a:rPr lang="ru-RU" dirty="0" smtClean="0"/>
              <a:t>(аварцы, </a:t>
            </a:r>
            <a:r>
              <a:rPr lang="ru-RU" dirty="0" err="1" smtClean="0"/>
              <a:t>адыгеи</a:t>
            </a:r>
            <a:r>
              <a:rPr lang="ru-RU" dirty="0" smtClean="0"/>
              <a:t>,  белорусы,  даргинцы, дунгане, карелы,  караимы, коми-пермяки, коми-зыряне,  кумыки, курды, латыши, литовцы, мордва, немцы, нивхи, саамы, </a:t>
            </a:r>
            <a:r>
              <a:rPr lang="ru-RU" dirty="0" err="1" smtClean="0"/>
              <a:t>табасараны</a:t>
            </a:r>
            <a:r>
              <a:rPr lang="ru-RU" dirty="0" smtClean="0"/>
              <a:t>, турки, удмурты, </a:t>
            </a:r>
            <a:r>
              <a:rPr lang="ru-RU" dirty="0" err="1" smtClean="0"/>
              <a:t>ульчи</a:t>
            </a:r>
            <a:r>
              <a:rPr lang="ru-RU" dirty="0" smtClean="0"/>
              <a:t>,  туркмены,  эвены, эстонцы, якуты)</a:t>
            </a:r>
          </a:p>
          <a:p>
            <a:r>
              <a:rPr lang="ru-RU" dirty="0" smtClean="0"/>
              <a:t>2. Особенности кроя</a:t>
            </a:r>
          </a:p>
          <a:p>
            <a:r>
              <a:rPr lang="ru-RU" dirty="0" smtClean="0"/>
              <a:t>3. Цветовая символика</a:t>
            </a:r>
          </a:p>
          <a:p>
            <a:r>
              <a:rPr lang="ru-RU" dirty="0" smtClean="0"/>
              <a:t>4. Элементы одежды</a:t>
            </a:r>
          </a:p>
          <a:p>
            <a:r>
              <a:rPr lang="ru-RU" dirty="0" smtClean="0"/>
              <a:t>5. Орнамент и его значение</a:t>
            </a:r>
          </a:p>
          <a:p>
            <a:pPr marL="342900" indent="-342900"/>
            <a:r>
              <a:rPr lang="ru-RU" dirty="0" smtClean="0"/>
              <a:t>6.  Современная интерпретация</a:t>
            </a:r>
          </a:p>
          <a:p>
            <a:pPr marL="342900" indent="-342900"/>
            <a:r>
              <a:rPr lang="ru-RU" dirty="0" smtClean="0"/>
              <a:t>7.  Разработка 3 –</a:t>
            </a:r>
            <a:r>
              <a:rPr lang="ru-RU" dirty="0" err="1" smtClean="0"/>
              <a:t>ех</a:t>
            </a:r>
            <a:r>
              <a:rPr lang="ru-RU" dirty="0" smtClean="0"/>
              <a:t> занятий по этому костюму</a:t>
            </a:r>
            <a:endParaRPr lang="ru-RU" dirty="0"/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 flipV="1">
            <a:off x="3575050" y="7101408"/>
            <a:ext cx="5340350" cy="648072"/>
          </a:xfrm>
        </p:spPr>
        <p:txBody>
          <a:bodyPr/>
          <a:lstStyle/>
          <a:p>
            <a:endParaRPr lang="ru-RU" dirty="0"/>
          </a:p>
        </p:txBody>
      </p:sp>
      <p:graphicFrame>
        <p:nvGraphicFramePr>
          <p:cNvPr id="1026" name="Object 2"/>
          <p:cNvGraphicFramePr>
            <a:graphicFrameLocks noChangeAspect="1"/>
          </p:cNvGraphicFramePr>
          <p:nvPr/>
        </p:nvGraphicFramePr>
        <p:xfrm>
          <a:off x="3491880" y="548680"/>
          <a:ext cx="2362299" cy="3150096"/>
        </p:xfrm>
        <a:graphic>
          <a:graphicData uri="http://schemas.openxmlformats.org/presentationml/2006/ole">
            <p:oleObj spid="_x0000_s1026" name="Презентация" r:id="rId3" imgW="3427402" imgH="4570402" progId="PowerPoint.Show.12">
              <p:embed/>
            </p:oleObj>
          </a:graphicData>
        </a:graphic>
      </p:graphicFrame>
      <p:graphicFrame>
        <p:nvGraphicFramePr>
          <p:cNvPr id="1027" name="Object 3"/>
          <p:cNvGraphicFramePr>
            <a:graphicFrameLocks noChangeAspect="1"/>
          </p:cNvGraphicFramePr>
          <p:nvPr/>
        </p:nvGraphicFramePr>
        <p:xfrm>
          <a:off x="6372200" y="1196752"/>
          <a:ext cx="2200299" cy="2934072"/>
        </p:xfrm>
        <a:graphic>
          <a:graphicData uri="http://schemas.openxmlformats.org/presentationml/2006/ole">
            <p:oleObj spid="_x0000_s1027" name="Презентация" r:id="rId4" imgW="3427402" imgH="4570402" progId="PowerPoint.Show.12">
              <p:embed/>
            </p:oleObj>
          </a:graphicData>
        </a:graphic>
      </p:graphicFrame>
      <p:graphicFrame>
        <p:nvGraphicFramePr>
          <p:cNvPr id="1028" name="Object 4"/>
          <p:cNvGraphicFramePr>
            <a:graphicFrameLocks noChangeAspect="1"/>
          </p:cNvGraphicFramePr>
          <p:nvPr/>
        </p:nvGraphicFramePr>
        <p:xfrm>
          <a:off x="4572000" y="3068960"/>
          <a:ext cx="2308299" cy="3078088"/>
        </p:xfrm>
        <a:graphic>
          <a:graphicData uri="http://schemas.openxmlformats.org/presentationml/2006/ole">
            <p:oleObj spid="_x0000_s1028" name="Презентация" r:id="rId5" imgW="3427402" imgH="4570402" progId="PowerPoint.Show.12">
              <p:embed/>
            </p:oleObj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b="1" dirty="0" smtClean="0"/>
              <a:t>Дисциплина «Народный костюм Тюменского региона» </a:t>
            </a:r>
            <a:r>
              <a:rPr lang="ru-RU" dirty="0" smtClean="0"/>
              <a:t>предусматривает изучение процесса формирования у народов Тюменского региона традиций в создании народного костюма, в целом, декора и орнамента, в частности, отражающих </a:t>
            </a:r>
            <a:r>
              <a:rPr lang="ru-RU" u="sng" dirty="0" smtClean="0"/>
              <a:t>их этногенетические и историко-культурные связи, мировоззрение</a:t>
            </a:r>
            <a:r>
              <a:rPr lang="ru-RU" dirty="0" smtClean="0"/>
              <a:t>, что является необходимым материалом по художественному образованию и воспитанию (региональный компонент) по всем ступеням. </a:t>
            </a:r>
            <a:endParaRPr lang="ru-RU" dirty="0"/>
          </a:p>
        </p:txBody>
      </p:sp>
      <p:pic>
        <p:nvPicPr>
          <p:cNvPr id="2050" name="Picture 2" descr="D:\Мои документы\Ольга\костюмы\костюмы рус. и тат\DSC00707.JPG"/>
          <p:cNvPicPr>
            <a:picLocks noChangeAspect="1" noChangeArrowheads="1"/>
          </p:cNvPicPr>
          <p:nvPr/>
        </p:nvPicPr>
        <p:blipFill>
          <a:blip r:embed="rId2" cstate="print">
            <a:lum bright="-10000" contrast="30000"/>
          </a:blip>
          <a:srcRect l="4193" r="5658"/>
          <a:stretch>
            <a:fillRect/>
          </a:stretch>
        </p:blipFill>
        <p:spPr bwMode="auto">
          <a:xfrm>
            <a:off x="428596" y="642918"/>
            <a:ext cx="3071834" cy="454334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01752" y="-571528"/>
            <a:ext cx="8686800" cy="214314"/>
          </a:xfrm>
        </p:spPr>
        <p:txBody>
          <a:bodyPr>
            <a:normAutofit fontScale="90000"/>
          </a:bodyPr>
          <a:lstStyle/>
          <a:p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Изучение данной дисциплины необходимо для освоения дисциплин вариативной части профессионального цикла, прохождения </a:t>
            </a:r>
            <a:r>
              <a:rPr lang="ru-RU" b="1" dirty="0" smtClean="0"/>
              <a:t>педагогической, музейной, художественно-оформительской практик. </a:t>
            </a:r>
            <a:endParaRPr lang="ru-RU" b="1" dirty="0"/>
          </a:p>
        </p:txBody>
      </p:sp>
      <p:pic>
        <p:nvPicPr>
          <p:cNvPr id="6" name="Picture 2" descr="C:\Documents and Settings\Admin\Рабочий стол\3 пособия к печати\DSC00693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>
            <a:lum contrast="30000"/>
          </a:blip>
          <a:srcRect l="15789" r="10526"/>
          <a:stretch>
            <a:fillRect/>
          </a:stretch>
        </p:blipFill>
        <p:spPr bwMode="auto">
          <a:xfrm>
            <a:off x="5514459" y="1600200"/>
            <a:ext cx="2610881" cy="4724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ПОЧЕМУ И КАК возникла у человека потребность в одежде? 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b="1" dirty="0" smtClean="0"/>
              <a:t>Одеждой </a:t>
            </a:r>
            <a:r>
              <a:rPr lang="ru-RU" dirty="0" smtClean="0"/>
              <a:t>можно называть </a:t>
            </a:r>
            <a:r>
              <a:rPr lang="ru-RU" b="1" i="1" dirty="0" smtClean="0"/>
              <a:t>любой покров</a:t>
            </a:r>
            <a:r>
              <a:rPr lang="ru-RU" dirty="0" smtClean="0"/>
              <a:t>, помещенный на тело с </a:t>
            </a:r>
            <a:r>
              <a:rPr lang="ru-RU" b="1" u="sng" dirty="0" smtClean="0"/>
              <a:t>утилитарной целью</a:t>
            </a:r>
            <a:r>
              <a:rPr lang="ru-RU" dirty="0" smtClean="0"/>
              <a:t>, независимо от площади и места, занимаемого на теле, независимо от материала и фактуры. Поэтому и обмазывание глиной, и раскраска красками, и татуировка, и украшения, укрепленные или наложенные на тело, — все это покровы, а значит, если и не одежда, то ее элементы или предшественники. </a:t>
            </a:r>
            <a:endParaRPr lang="en-US" dirty="0" smtClean="0"/>
          </a:p>
          <a:p>
            <a:r>
              <a:rPr lang="ru-RU" dirty="0" smtClean="0"/>
              <a:t>Такое определение одежды годится на все времена и эпохи и не противоречит никаким новшествам.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01752" y="-1571660"/>
            <a:ext cx="8686800" cy="285752"/>
          </a:xfrm>
        </p:spPr>
        <p:txBody>
          <a:bodyPr>
            <a:normAutofit fontScale="90000"/>
          </a:bodyPr>
          <a:lstStyle/>
          <a:p>
            <a:endParaRPr lang="ru-RU" dirty="0"/>
          </a:p>
        </p:txBody>
      </p:sp>
      <p:sp>
        <p:nvSpPr>
          <p:cNvPr id="5" name="Содержимое 4"/>
          <p:cNvSpPr>
            <a:spLocks noGrp="1"/>
          </p:cNvSpPr>
          <p:nvPr>
            <p:ph sz="half" idx="1"/>
          </p:nvPr>
        </p:nvSpPr>
        <p:spPr>
          <a:xfrm>
            <a:off x="304800" y="500042"/>
            <a:ext cx="6410340" cy="500066"/>
          </a:xfrm>
        </p:spPr>
        <p:txBody>
          <a:bodyPr>
            <a:noAutofit/>
          </a:bodyPr>
          <a:lstStyle/>
          <a:p>
            <a:r>
              <a:rPr lang="ru-RU" sz="3600" b="1" dirty="0" smtClean="0"/>
              <a:t>Так, например</a:t>
            </a:r>
            <a:endParaRPr lang="ru-RU" sz="3600" b="1" dirty="0"/>
          </a:p>
        </p:txBody>
      </p:sp>
      <p:sp>
        <p:nvSpPr>
          <p:cNvPr id="6" name="Содержимое 5"/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 smtClean="0"/>
              <a:t>Рисунки татуировки содержали строго определенный смысл и являлись своего рода текстом, знаковой записью...</a:t>
            </a:r>
          </a:p>
          <a:p>
            <a:r>
              <a:rPr lang="ru-RU" dirty="0" smtClean="0"/>
              <a:t>Английский моряк </a:t>
            </a:r>
            <a:r>
              <a:rPr lang="ru-RU" dirty="0" err="1" smtClean="0"/>
              <a:t>Коннел</a:t>
            </a:r>
            <a:r>
              <a:rPr lang="ru-RU" dirty="0" smtClean="0"/>
              <a:t> на острове </a:t>
            </a:r>
            <a:r>
              <a:rPr lang="ru-RU" dirty="0" err="1" smtClean="0"/>
              <a:t>Понапэ</a:t>
            </a:r>
            <a:r>
              <a:rPr lang="ru-RU" dirty="0" smtClean="0"/>
              <a:t> женился на дочери вождя и в знак своей принадлежности к этому знатному роду должен был подвергнуться мучительной процедуре татуировки всего тела. Лишь позднее он узнал, что узоры, покрывшие его кожу, представляли своего рода хронику с именами умерших вождей и великих представителей племени...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lum bright="-30000"/>
          </a:blip>
          <a:srcRect l="17622" r="17007"/>
          <a:stretch>
            <a:fillRect/>
          </a:stretch>
        </p:blipFill>
        <p:spPr bwMode="auto">
          <a:xfrm>
            <a:off x="357158" y="1785926"/>
            <a:ext cx="4204561" cy="357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-603448"/>
            <a:ext cx="8686800" cy="288032"/>
          </a:xfrm>
        </p:spPr>
        <p:txBody>
          <a:bodyPr>
            <a:normAutofit fontScale="90000"/>
          </a:bodyPr>
          <a:lstStyle/>
          <a:p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 smtClean="0"/>
              <a:t>Одежда подразумевает </a:t>
            </a:r>
            <a:r>
              <a:rPr lang="ru-RU" b="1" dirty="0" smtClean="0"/>
              <a:t>объединение вещей</a:t>
            </a:r>
            <a:r>
              <a:rPr lang="ru-RU" dirty="0" smtClean="0"/>
              <a:t>, которые носят на теле, по принадлежности их употребления. Она не имеет особых примет, коими богат костюм. </a:t>
            </a:r>
            <a:endParaRPr lang="en-US" dirty="0" smtClean="0"/>
          </a:p>
          <a:p>
            <a:r>
              <a:rPr lang="ru-RU" b="1" dirty="0" smtClean="0"/>
              <a:t>Костюм</a:t>
            </a:r>
            <a:r>
              <a:rPr lang="ru-RU" dirty="0" smtClean="0"/>
              <a:t> шире понятия «одежда». </a:t>
            </a:r>
            <a:endParaRPr lang="en-US" dirty="0" smtClean="0"/>
          </a:p>
          <a:p>
            <a:r>
              <a:rPr lang="ru-RU" dirty="0" smtClean="0"/>
              <a:t>На нем </a:t>
            </a:r>
            <a:r>
              <a:rPr lang="ru-RU" b="1" dirty="0" smtClean="0"/>
              <a:t>есть отпечаток </a:t>
            </a:r>
            <a:r>
              <a:rPr lang="ru-RU" u="sng" dirty="0" smtClean="0"/>
              <a:t>конкретного времени, конкретного народа, конкретной социальной среды и конкретного индивидуума.</a:t>
            </a:r>
            <a:r>
              <a:rPr lang="ru-RU" dirty="0" smtClean="0"/>
              <a:t> Установив разницу в понятиях «костюм» и «одежда», мы должны уточнить, что в понятие «</a:t>
            </a:r>
            <a:r>
              <a:rPr lang="ru-RU" b="1" dirty="0" smtClean="0"/>
              <a:t>костюм</a:t>
            </a:r>
            <a:r>
              <a:rPr lang="ru-RU" dirty="0" smtClean="0"/>
              <a:t>» входят </a:t>
            </a:r>
            <a:r>
              <a:rPr lang="ru-RU" b="1" i="1" dirty="0" smtClean="0"/>
              <a:t>такие элементы, как аксессуары, обувь, украшения, шляпы и многое другое.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Путь от первобытной шкуры до современного костюма.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Механизм </a:t>
            </a:r>
            <a:r>
              <a:rPr lang="ru-RU" b="1" dirty="0" smtClean="0"/>
              <a:t>эволюции</a:t>
            </a:r>
            <a:r>
              <a:rPr lang="ru-RU" dirty="0" smtClean="0"/>
              <a:t> закреплял человеческие завоевания и доблести, отличие и превосходство, развивая зрительное восприятие, подражание.  Навыки превращались в традиции, которые в своем творческом и эстетическом преломлении приближались к искусству. 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Появились ткани – плетение и ткачество. Дополнительные </a:t>
            </a:r>
            <a:r>
              <a:rPr lang="ru-RU" b="1" dirty="0" smtClean="0"/>
              <a:t>знаки </a:t>
            </a:r>
            <a:r>
              <a:rPr lang="ru-RU" dirty="0" smtClean="0"/>
              <a:t>создавали </a:t>
            </a:r>
            <a:r>
              <a:rPr lang="ru-RU" b="1" u="sng" dirty="0" smtClean="0"/>
              <a:t>визуальный язык, более полный и доступный, чем речь. </a:t>
            </a:r>
            <a:r>
              <a:rPr lang="ru-RU" b="1" dirty="0" smtClean="0"/>
              <a:t>Язык изображений </a:t>
            </a:r>
            <a:r>
              <a:rPr lang="ru-RU" dirty="0" smtClean="0"/>
              <a:t>символизировал определенные эстетические и жизненные </a:t>
            </a:r>
            <a:r>
              <a:rPr lang="ru-RU" b="1" dirty="0" smtClean="0"/>
              <a:t>понятия</a:t>
            </a:r>
            <a:r>
              <a:rPr lang="ru-RU" dirty="0" smtClean="0"/>
              <a:t>. Костюм же расширял свое влияние в обществе. Костюм – является самым оперативным средством общения, всем понятное представительство личности. 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04800" y="7358090"/>
            <a:ext cx="8610600" cy="142876"/>
          </a:xfrm>
        </p:spPr>
        <p:txBody>
          <a:bodyPr>
            <a:normAutofit fontScale="90000"/>
          </a:bodyPr>
          <a:lstStyle/>
          <a:p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idx="1"/>
          </p:nvPr>
        </p:nvSpPr>
        <p:spPr>
          <a:xfrm>
            <a:off x="281444" y="-857280"/>
            <a:ext cx="4290556" cy="71438"/>
          </a:xfrm>
        </p:spPr>
        <p:txBody>
          <a:bodyPr>
            <a:normAutofit fontScale="25000" lnSpcReduction="20000"/>
          </a:bodyPr>
          <a:lstStyle/>
          <a:p>
            <a:endParaRPr lang="ru-RU" dirty="0"/>
          </a:p>
        </p:txBody>
      </p:sp>
      <p:sp>
        <p:nvSpPr>
          <p:cNvPr id="6" name="Текст 5"/>
          <p:cNvSpPr>
            <a:spLocks noGrp="1"/>
          </p:cNvSpPr>
          <p:nvPr>
            <p:ph type="body" sz="half" idx="3"/>
          </p:nvPr>
        </p:nvSpPr>
        <p:spPr>
          <a:xfrm>
            <a:off x="4645025" y="-1714536"/>
            <a:ext cx="4292241" cy="571504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2"/>
          </p:nvPr>
        </p:nvSpPr>
        <p:spPr>
          <a:xfrm>
            <a:off x="281444" y="785794"/>
            <a:ext cx="4290556" cy="5000659"/>
          </a:xfrm>
        </p:spPr>
        <p:txBody>
          <a:bodyPr>
            <a:normAutofit fontScale="92500"/>
          </a:bodyPr>
          <a:lstStyle/>
          <a:p>
            <a:r>
              <a:rPr lang="ru-RU" dirty="0" smtClean="0"/>
              <a:t>От обмазывания глиной и раскраски тела до шкуры на спине и вокруг пояса — </a:t>
            </a:r>
            <a:r>
              <a:rPr lang="ru-RU" b="1" dirty="0" smtClean="0"/>
              <a:t>человеческий шаг длиной в тысячелетия</a:t>
            </a:r>
            <a:r>
              <a:rPr lang="ru-RU" dirty="0" smtClean="0"/>
              <a:t>.</a:t>
            </a:r>
          </a:p>
          <a:p>
            <a:r>
              <a:rPr lang="ru-RU" dirty="0" smtClean="0"/>
              <a:t>Пока человек довольствовался природой, живя в согласии с ней и считая себя ее частицей, он, по всей вероятности, смотрел на свое тело такими же глазами, как и на тела животных, птиц и рыб, считая его таким же совершенным. </a:t>
            </a:r>
          </a:p>
          <a:p>
            <a:endParaRPr lang="ru-RU" dirty="0"/>
          </a:p>
        </p:txBody>
      </p:sp>
      <p:sp>
        <p:nvSpPr>
          <p:cNvPr id="7" name="Содержимое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ru-RU" dirty="0"/>
          </a:p>
        </p:txBody>
      </p:sp>
      <p:grpSp>
        <p:nvGrpSpPr>
          <p:cNvPr id="5122" name="Group 2"/>
          <p:cNvGrpSpPr>
            <a:grpSpLocks/>
          </p:cNvGrpSpPr>
          <p:nvPr/>
        </p:nvGrpSpPr>
        <p:grpSpPr bwMode="auto">
          <a:xfrm>
            <a:off x="5072066" y="1285860"/>
            <a:ext cx="3357586" cy="4429156"/>
            <a:chOff x="1277" y="8707"/>
            <a:chExt cx="2083" cy="2842"/>
          </a:xfrm>
        </p:grpSpPr>
        <p:pic>
          <p:nvPicPr>
            <p:cNvPr id="5123" name="Picture 3"/>
            <p:cNvPicPr>
              <a:picLocks noChangeAspect="1" noChangeArrowheads="1"/>
            </p:cNvPicPr>
            <p:nvPr/>
          </p:nvPicPr>
          <p:blipFill>
            <a:blip r:embed="rId2" cstate="print">
              <a:grayscl/>
              <a:lum bright="-30000" contrast="30000"/>
            </a:blip>
            <a:srcRect/>
            <a:stretch>
              <a:fillRect/>
            </a:stretch>
          </p:blipFill>
          <p:spPr bwMode="auto">
            <a:xfrm>
              <a:off x="1277" y="8707"/>
              <a:ext cx="2083" cy="2458"/>
            </a:xfrm>
            <a:prstGeom prst="rect">
              <a:avLst/>
            </a:prstGeom>
            <a:noFill/>
          </p:spPr>
        </p:pic>
        <p:sp>
          <p:nvSpPr>
            <p:cNvPr id="5124" name="Text Box 4"/>
            <p:cNvSpPr txBox="1">
              <a:spLocks noChangeArrowheads="1"/>
            </p:cNvSpPr>
            <p:nvPr/>
          </p:nvSpPr>
          <p:spPr bwMode="auto">
            <a:xfrm>
              <a:off x="2117" y="11361"/>
              <a:ext cx="384" cy="187"/>
            </a:xfrm>
            <a:prstGeom prst="rect">
              <a:avLst/>
            </a:prstGeom>
            <a:noFill/>
            <a:ln w="0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just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RU" sz="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Рис. 3</a:t>
              </a:r>
              <a:endParaRPr kumimoji="0" lang="ru-RU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Трек">
  <a:themeElements>
    <a:clrScheme name="Другая 8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Трек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Справедливость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2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3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107</TotalTime>
  <Words>760</Words>
  <Application>Microsoft Office PowerPoint</Application>
  <PresentationFormat>Экран (4:3)</PresentationFormat>
  <Paragraphs>35</Paragraphs>
  <Slides>15</Slides>
  <Notes>0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7" baseType="lpstr">
      <vt:lpstr>Трек</vt:lpstr>
      <vt:lpstr>Презентация Microsoft Office PowerPoint 2007</vt:lpstr>
      <vt:lpstr>Введение. Раздел I. Костюм как общественное и знаковое явление. </vt:lpstr>
      <vt:lpstr>Слайд 2</vt:lpstr>
      <vt:lpstr>Слайд 3</vt:lpstr>
      <vt:lpstr>ПОЧЕМУ И КАК возникла у человека потребность в одежде? </vt:lpstr>
      <vt:lpstr>Слайд 5</vt:lpstr>
      <vt:lpstr>Слайд 6</vt:lpstr>
      <vt:lpstr>Путь от первобытной шкуры до современного костюма.</vt:lpstr>
      <vt:lpstr>Слайд 8</vt:lpstr>
      <vt:lpstr>Слайд 9</vt:lpstr>
      <vt:lpstr>Слайд 10</vt:lpstr>
      <vt:lpstr>Таким образом</vt:lpstr>
      <vt:lpstr>Слайд 12</vt:lpstr>
      <vt:lpstr>Семиотический статус костюма</vt:lpstr>
      <vt:lpstr>Слайд 14</vt:lpstr>
      <vt:lpstr>Слайд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Введение. Раздел I. Костюм как общественное и знаковое явление. </dc:title>
  <cp:lastModifiedBy>Admin</cp:lastModifiedBy>
  <cp:revision>19</cp:revision>
  <dcterms:modified xsi:type="dcterms:W3CDTF">2015-03-12T16:21:34Z</dcterms:modified>
</cp:coreProperties>
</file>

<file path=docProps/thumbnail.jpeg>
</file>